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27" r:id="rId1"/>
    <p:sldMasterId id="2147483845" r:id="rId2"/>
    <p:sldMasterId id="2147483847" r:id="rId3"/>
  </p:sldMasterIdLst>
  <p:notesMasterIdLst>
    <p:notesMasterId r:id="rId84"/>
  </p:notesMasterIdLst>
  <p:sldIdLst>
    <p:sldId id="256" r:id="rId4"/>
    <p:sldId id="461" r:id="rId5"/>
    <p:sldId id="462" r:id="rId6"/>
    <p:sldId id="413" r:id="rId7"/>
    <p:sldId id="463" r:id="rId8"/>
    <p:sldId id="464" r:id="rId9"/>
    <p:sldId id="411" r:id="rId10"/>
    <p:sldId id="465" r:id="rId11"/>
    <p:sldId id="412" r:id="rId12"/>
    <p:sldId id="468" r:id="rId13"/>
    <p:sldId id="298" r:id="rId14"/>
    <p:sldId id="470" r:id="rId15"/>
    <p:sldId id="300" r:id="rId16"/>
    <p:sldId id="469" r:id="rId17"/>
    <p:sldId id="302" r:id="rId18"/>
    <p:sldId id="471" r:id="rId19"/>
    <p:sldId id="306" r:id="rId20"/>
    <p:sldId id="472" r:id="rId21"/>
    <p:sldId id="308" r:id="rId22"/>
    <p:sldId id="473" r:id="rId23"/>
    <p:sldId id="310" r:id="rId24"/>
    <p:sldId id="474" r:id="rId25"/>
    <p:sldId id="312" r:id="rId26"/>
    <p:sldId id="475" r:id="rId27"/>
    <p:sldId id="314" r:id="rId28"/>
    <p:sldId id="476" r:id="rId29"/>
    <p:sldId id="357" r:id="rId30"/>
    <p:sldId id="477" r:id="rId31"/>
    <p:sldId id="316" r:id="rId32"/>
    <p:sldId id="479" r:id="rId33"/>
    <p:sldId id="318" r:id="rId34"/>
    <p:sldId id="480" r:id="rId35"/>
    <p:sldId id="359" r:id="rId36"/>
    <p:sldId id="481" r:id="rId37"/>
    <p:sldId id="361" r:id="rId38"/>
    <p:sldId id="482" r:id="rId39"/>
    <p:sldId id="363" r:id="rId40"/>
    <p:sldId id="483" r:id="rId41"/>
    <p:sldId id="367" r:id="rId42"/>
    <p:sldId id="484" r:id="rId43"/>
    <p:sldId id="369" r:id="rId44"/>
    <p:sldId id="485" r:id="rId45"/>
    <p:sldId id="371" r:id="rId46"/>
    <p:sldId id="486" r:id="rId47"/>
    <p:sldId id="373" r:id="rId48"/>
    <p:sldId id="487" r:id="rId49"/>
    <p:sldId id="376" r:id="rId50"/>
    <p:sldId id="488" r:id="rId51"/>
    <p:sldId id="377" r:id="rId52"/>
    <p:sldId id="489" r:id="rId53"/>
    <p:sldId id="379" r:id="rId54"/>
    <p:sldId id="490" r:id="rId55"/>
    <p:sldId id="381" r:id="rId56"/>
    <p:sldId id="491" r:id="rId57"/>
    <p:sldId id="383" r:id="rId58"/>
    <p:sldId id="492" r:id="rId59"/>
    <p:sldId id="385" r:id="rId60"/>
    <p:sldId id="493" r:id="rId61"/>
    <p:sldId id="387" r:id="rId62"/>
    <p:sldId id="494" r:id="rId63"/>
    <p:sldId id="389" r:id="rId64"/>
    <p:sldId id="495" r:id="rId65"/>
    <p:sldId id="392" r:id="rId66"/>
    <p:sldId id="496" r:id="rId67"/>
    <p:sldId id="416" r:id="rId68"/>
    <p:sldId id="497" r:id="rId69"/>
    <p:sldId id="418" r:id="rId70"/>
    <p:sldId id="498" r:id="rId71"/>
    <p:sldId id="419" r:id="rId72"/>
    <p:sldId id="499" r:id="rId73"/>
    <p:sldId id="420" r:id="rId74"/>
    <p:sldId id="500" r:id="rId75"/>
    <p:sldId id="421" r:id="rId76"/>
    <p:sldId id="501" r:id="rId77"/>
    <p:sldId id="424" r:id="rId78"/>
    <p:sldId id="502" r:id="rId79"/>
    <p:sldId id="466" r:id="rId80"/>
    <p:sldId id="503" r:id="rId81"/>
    <p:sldId id="467" r:id="rId82"/>
    <p:sldId id="504" r:id="rId83"/>
  </p:sldIdLst>
  <p:sldSz cx="7775575" cy="5543550"/>
  <p:notesSz cx="6858000" cy="9144000"/>
  <p:embeddedFontLst>
    <p:embeddedFont>
      <p:font typeface="American Captain" pitchFamily="2" charset="77"/>
      <p:regular r:id="rId85"/>
    </p:embeddedFont>
    <p:embeddedFont>
      <p:font typeface="Calibri" panose="020F0502020204030204" pitchFamily="34" charset="0"/>
      <p:regular r:id="rId86"/>
      <p:bold r:id="rId87"/>
      <p:italic r:id="rId88"/>
      <p:boldItalic r:id="rId89"/>
    </p:embeddedFont>
    <p:embeddedFont>
      <p:font typeface="Manrope" pitchFamily="2" charset="0"/>
      <p:regular r:id="rId90"/>
      <p:bold r:id="rId91"/>
    </p:embeddedFont>
    <p:embeddedFont>
      <p:font typeface="Marvel" pitchFamily="2" charset="0"/>
      <p:regular r:id="rId92"/>
    </p:embeddedFont>
    <p:embeddedFont>
      <p:font typeface="Ubuntu" panose="020B0504030602030204" pitchFamily="34" charset="0"/>
      <p:regular r:id="rId93"/>
      <p:bold r:id="rId94"/>
      <p:italic r:id="rId95"/>
      <p:boldItalic r:id="rId96"/>
    </p:embeddedFont>
    <p:embeddedFont>
      <p:font typeface="Ubuntu Light" panose="020B0304030602030204" pitchFamily="34" charset="0"/>
      <p:regular r:id="rId97"/>
      <p:italic r:id="rId9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46" userDrawn="1">
          <p15:clr>
            <a:srgbClr val="A4A3A4"/>
          </p15:clr>
        </p15:guide>
        <p15:guide id="2" pos="25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113"/>
    <p:restoredTop sz="96327"/>
  </p:normalViewPr>
  <p:slideViewPr>
    <p:cSldViewPr snapToGrid="0" snapToObjects="1">
      <p:cViewPr varScale="1">
        <p:scale>
          <a:sx n="153" d="100"/>
          <a:sy n="153" d="100"/>
        </p:scale>
        <p:origin x="1568" y="176"/>
      </p:cViewPr>
      <p:guideLst>
        <p:guide orient="horz" pos="1746"/>
        <p:guide pos="25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font" Target="fonts/font1.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3.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9.fntdata"/><Relationship Id="rId98" Type="http://schemas.openxmlformats.org/officeDocument/2006/relationships/font" Target="fonts/font14.fntdata"/><Relationship Id="rId3" Type="http://schemas.openxmlformats.org/officeDocument/2006/relationships/slideMaster" Target="slideMasters/slideMaster3.xml"/></Relationships>
</file>

<file path=ppt/media/image1.png>
</file>

<file path=ppt/media/image2.jpg>
</file>

<file path=ppt/media/image3.png>
</file>

<file path=ppt/media/image4.png>
</file>

<file path=ppt/media/image5.png>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21/12/2022</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39315" rtl="0" eaLnBrk="1" latinLnBrk="0" hangingPunct="1">
      <a:defRPr sz="839" kern="1200">
        <a:solidFill>
          <a:schemeClr val="tx1"/>
        </a:solidFill>
        <a:latin typeface="+mn-lt"/>
        <a:ea typeface="+mn-ea"/>
        <a:cs typeface="+mn-cs"/>
      </a:defRPr>
    </a:lvl1pPr>
    <a:lvl2pPr marL="319657" algn="l" defTabSz="639315" rtl="0" eaLnBrk="1" latinLnBrk="0" hangingPunct="1">
      <a:defRPr sz="839" kern="1200">
        <a:solidFill>
          <a:schemeClr val="tx1"/>
        </a:solidFill>
        <a:latin typeface="+mn-lt"/>
        <a:ea typeface="+mn-ea"/>
        <a:cs typeface="+mn-cs"/>
      </a:defRPr>
    </a:lvl2pPr>
    <a:lvl3pPr marL="639315" algn="l" defTabSz="639315" rtl="0" eaLnBrk="1" latinLnBrk="0" hangingPunct="1">
      <a:defRPr sz="839" kern="1200">
        <a:solidFill>
          <a:schemeClr val="tx1"/>
        </a:solidFill>
        <a:latin typeface="+mn-lt"/>
        <a:ea typeface="+mn-ea"/>
        <a:cs typeface="+mn-cs"/>
      </a:defRPr>
    </a:lvl3pPr>
    <a:lvl4pPr marL="958971" algn="l" defTabSz="639315" rtl="0" eaLnBrk="1" latinLnBrk="0" hangingPunct="1">
      <a:defRPr sz="839" kern="1200">
        <a:solidFill>
          <a:schemeClr val="tx1"/>
        </a:solidFill>
        <a:latin typeface="+mn-lt"/>
        <a:ea typeface="+mn-ea"/>
        <a:cs typeface="+mn-cs"/>
      </a:defRPr>
    </a:lvl4pPr>
    <a:lvl5pPr marL="1278629" algn="l" defTabSz="639315" rtl="0" eaLnBrk="1" latinLnBrk="0" hangingPunct="1">
      <a:defRPr sz="839" kern="1200">
        <a:solidFill>
          <a:schemeClr val="tx1"/>
        </a:solidFill>
        <a:latin typeface="+mn-lt"/>
        <a:ea typeface="+mn-ea"/>
        <a:cs typeface="+mn-cs"/>
      </a:defRPr>
    </a:lvl5pPr>
    <a:lvl6pPr marL="1598286" algn="l" defTabSz="639315" rtl="0" eaLnBrk="1" latinLnBrk="0" hangingPunct="1">
      <a:defRPr sz="839" kern="1200">
        <a:solidFill>
          <a:schemeClr val="tx1"/>
        </a:solidFill>
        <a:latin typeface="+mn-lt"/>
        <a:ea typeface="+mn-ea"/>
        <a:cs typeface="+mn-cs"/>
      </a:defRPr>
    </a:lvl6pPr>
    <a:lvl7pPr marL="1917943" algn="l" defTabSz="639315" rtl="0" eaLnBrk="1" latinLnBrk="0" hangingPunct="1">
      <a:defRPr sz="839" kern="1200">
        <a:solidFill>
          <a:schemeClr val="tx1"/>
        </a:solidFill>
        <a:latin typeface="+mn-lt"/>
        <a:ea typeface="+mn-ea"/>
        <a:cs typeface="+mn-cs"/>
      </a:defRPr>
    </a:lvl7pPr>
    <a:lvl8pPr marL="2237601" algn="l" defTabSz="639315" rtl="0" eaLnBrk="1" latinLnBrk="0" hangingPunct="1">
      <a:defRPr sz="839" kern="1200">
        <a:solidFill>
          <a:schemeClr val="tx1"/>
        </a:solidFill>
        <a:latin typeface="+mn-lt"/>
        <a:ea typeface="+mn-ea"/>
        <a:cs typeface="+mn-cs"/>
      </a:defRPr>
    </a:lvl8pPr>
    <a:lvl9pPr marL="2557257" algn="l" defTabSz="639315" rtl="0" eaLnBrk="1" latinLnBrk="0" hangingPunct="1">
      <a:defRPr sz="83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2" y="2018304"/>
            <a:ext cx="2767271"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728522"/>
            <a:ext cx="3696367"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sp>
        <p:nvSpPr>
          <p:cNvPr id="4" name="TextBox 3">
            <a:extLst>
              <a:ext uri="{FF2B5EF4-FFF2-40B4-BE49-F238E27FC236}">
                <a16:creationId xmlns:a16="http://schemas.microsoft.com/office/drawing/2014/main" id="{C2B72BBB-4964-4946-88FB-71F1F410212D}"/>
              </a:ext>
            </a:extLst>
          </p:cNvPr>
          <p:cNvSpPr txBox="1"/>
          <p:nvPr/>
        </p:nvSpPr>
        <p:spPr>
          <a:xfrm>
            <a:off x="670095" y="600293"/>
            <a:ext cx="6030852" cy="2808764"/>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Name</a:t>
            </a:r>
            <a:br>
              <a:rPr lang="en-NL" sz="9600" dirty="0">
                <a:solidFill>
                  <a:schemeClr val="bg1"/>
                </a:solidFill>
                <a:latin typeface="American Captain" pitchFamily="2" charset="77"/>
              </a:rPr>
            </a:br>
            <a:r>
              <a:rPr lang="en-NL" sz="9600" dirty="0">
                <a:solidFill>
                  <a:schemeClr val="bg1"/>
                </a:solidFill>
                <a:latin typeface="American Captain" pitchFamily="2" charset="77"/>
              </a:rPr>
              <a:t>Game</a:t>
            </a:r>
          </a:p>
        </p:txBody>
      </p:sp>
    </p:spTree>
    <p:extLst>
      <p:ext uri="{BB962C8B-B14F-4D97-AF65-F5344CB8AC3E}">
        <p14:creationId xmlns:p14="http://schemas.microsoft.com/office/powerpoint/2010/main" val="537974101"/>
      </p:ext>
    </p:extLst>
  </p:cSld>
  <p:clrMapOvr>
    <a:masterClrMapping/>
  </p:clrMapOvr>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447697066"/>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2179252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1823251775"/>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F Title car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7F4804-39D8-BE4A-BE12-DC1186D56A18}"/>
              </a:ext>
            </a:extLst>
          </p:cNvPr>
          <p:cNvSpPr>
            <a:spLocks noGrp="1"/>
          </p:cNvSpPr>
          <p:nvPr>
            <p:ph type="title" hasCustomPrompt="1"/>
          </p:nvPr>
        </p:nvSpPr>
        <p:spPr>
          <a:xfrm>
            <a:off x="1123329" y="2236027"/>
            <a:ext cx="5607059" cy="1071497"/>
          </a:xfrm>
        </p:spPr>
        <p:txBody>
          <a:bodyPr>
            <a:noAutofit/>
          </a:bodyPr>
          <a:lstStyle>
            <a:lvl1pPr algn="ctr">
              <a:defRPr sz="8000">
                <a:latin typeface="American Captain" pitchFamily="2" charset="77"/>
              </a:defRPr>
            </a:lvl1pPr>
          </a:lstStyle>
          <a:p>
            <a:r>
              <a:rPr lang="en-GB" dirty="0"/>
              <a:t>CLICK TO EDIT</a:t>
            </a:r>
            <a:endParaRPr lang="en-NL" dirty="0"/>
          </a:p>
        </p:txBody>
      </p:sp>
      <p:sp>
        <p:nvSpPr>
          <p:cNvPr id="8" name="Text Placeholder 7">
            <a:extLst>
              <a:ext uri="{FF2B5EF4-FFF2-40B4-BE49-F238E27FC236}">
                <a16:creationId xmlns:a16="http://schemas.microsoft.com/office/drawing/2014/main" id="{4003B836-2EC2-CB49-8F4E-11043FBEF695}"/>
              </a:ext>
            </a:extLst>
          </p:cNvPr>
          <p:cNvSpPr>
            <a:spLocks noGrp="1"/>
          </p:cNvSpPr>
          <p:nvPr>
            <p:ph type="body" sz="quarter" idx="10" hasCustomPrompt="1"/>
          </p:nvPr>
        </p:nvSpPr>
        <p:spPr>
          <a:xfrm>
            <a:off x="1123328" y="3275832"/>
            <a:ext cx="5607059" cy="250711"/>
          </a:xfrm>
        </p:spPr>
        <p:txBody>
          <a:bodyPr>
            <a:normAutofit/>
          </a:bodyPr>
          <a:lstStyle>
            <a:lvl1pPr marL="0" indent="0" algn="ctr">
              <a:buNone/>
              <a:defRPr sz="1018">
                <a:solidFill>
                  <a:schemeClr val="tx1">
                    <a:lumMod val="50000"/>
                    <a:lumOff val="50000"/>
                  </a:schemeClr>
                </a:solidFill>
                <a:latin typeface="Manrope" pitchFamily="2" charset="0"/>
              </a:defRPr>
            </a:lvl1pPr>
            <a:lvl2pPr marL="365337" indent="0">
              <a:buNone/>
              <a:defRPr/>
            </a:lvl2pPr>
            <a:lvl3pPr marL="730675" indent="0">
              <a:buNone/>
              <a:defRPr/>
            </a:lvl3pPr>
            <a:lvl4pPr marL="1096012" indent="0">
              <a:buNone/>
              <a:defRPr/>
            </a:lvl4pPr>
            <a:lvl5pPr marL="1461348" indent="0">
              <a:buNone/>
              <a:defRPr/>
            </a:lvl5pPr>
          </a:lstStyle>
          <a:p>
            <a:pPr lvl="0"/>
            <a:r>
              <a:rPr lang="en-NL" dirty="0"/>
              <a:t>Subtitle here</a:t>
            </a:r>
          </a:p>
        </p:txBody>
      </p:sp>
    </p:spTree>
    <p:extLst>
      <p:ext uri="{BB962C8B-B14F-4D97-AF65-F5344CB8AC3E}">
        <p14:creationId xmlns:p14="http://schemas.microsoft.com/office/powerpoint/2010/main" val="25833141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626360"/>
          </a:xfrm>
          <a:prstGeom prst="rect">
            <a:avLst/>
          </a:prstGeom>
        </p:spPr>
        <p:txBody>
          <a:bodyPr wrap="square">
            <a:spAutoFit/>
          </a:bodyPr>
          <a:lstStyle/>
          <a:p>
            <a:pPr algn="ctr"/>
            <a:r>
              <a:rPr lang="en-GB" sz="1029" b="1" dirty="0">
                <a:latin typeface="Ubuntu Light" panose="020B0304030602030204" pitchFamily="34" charset="0"/>
              </a:rPr>
              <a:t>Scrum</a:t>
            </a:r>
            <a:r>
              <a:rPr lang="en-GB" sz="1029" dirty="0">
                <a:latin typeface="Ubuntu Light" panose="020B0304030602030204" pitchFamily="34" charset="0"/>
              </a:rPr>
              <a:t> </a:t>
            </a:r>
            <a:r>
              <a:rPr lang="en-GB" sz="1029" b="1" dirty="0">
                <a:latin typeface="Ubuntu Light" panose="020B0304030602030204" pitchFamily="34" charset="0"/>
              </a:rPr>
              <a:t>Facilitators</a:t>
            </a:r>
            <a:r>
              <a:rPr lang="en-GB" sz="1029" dirty="0">
                <a:latin typeface="Ubuntu Light" panose="020B0304030602030204" pitchFamily="34" charset="0"/>
              </a:rPr>
              <a:t> is a Dutch-based training organization on a mission to help professionals become awesome Scrum facilitators. Whether you’re a Scrum Master, Product Owner, Developer or a Leader, a great Scrum Facilitator understands the Scrum values &amp; principles and knows how to use this to implement Scrum successfully in his/her teams and organization.</a:t>
            </a:r>
          </a:p>
          <a:p>
            <a:pPr algn="ctr"/>
            <a:endParaRPr lang="en-GB" sz="1029" dirty="0">
              <a:latin typeface="Ubuntu Light" panose="020B0304030602030204" pitchFamily="34" charset="0"/>
            </a:endParaRPr>
          </a:p>
          <a:p>
            <a:pPr algn="ctr"/>
            <a:r>
              <a:rPr lang="en-GB" sz="1029" b="1" dirty="0">
                <a:latin typeface="Ubuntu Light" panose="020B0304030602030204" pitchFamily="34" charset="0"/>
              </a:rPr>
              <a:t>Scrum Facilitators is partner with Scrum.org</a:t>
            </a:r>
            <a:r>
              <a:rPr lang="en-GB" sz="1029" dirty="0">
                <a:latin typeface="Ubuntu Light" panose="020B0304030602030204" pitchFamily="34" charset="0"/>
              </a:rPr>
              <a:t>. Our classes are accredited, always up-to-date, fun, super interactive and always given by two trainers to maximize your learning objectives. Our trainers are </a:t>
            </a:r>
            <a:r>
              <a:rPr lang="en-GB" sz="1029" b="1" dirty="0">
                <a:latin typeface="Ubuntu Light" panose="020B0304030602030204" pitchFamily="34" charset="0"/>
              </a:rPr>
              <a:t>seasoned experts </a:t>
            </a:r>
            <a:r>
              <a:rPr lang="en-GB" sz="1029" dirty="0">
                <a:latin typeface="Ubuntu Light" panose="020B0304030602030204" pitchFamily="34" charset="0"/>
              </a:rPr>
              <a:t>and </a:t>
            </a:r>
            <a:r>
              <a:rPr lang="en-GB" sz="1029" b="1" dirty="0">
                <a:latin typeface="Ubuntu Light" panose="020B0304030602030204" pitchFamily="34" charset="0"/>
              </a:rPr>
              <a:t>Scrum.org certified </a:t>
            </a:r>
            <a:r>
              <a:rPr lang="en-GB" sz="1029" dirty="0">
                <a:latin typeface="Ubuntu Light" panose="020B0304030602030204" pitchFamily="34" charset="0"/>
              </a:rPr>
              <a:t>Professional Scrum Trainers armed with real life experience.</a:t>
            </a:r>
          </a:p>
          <a:p>
            <a:pPr algn="ctr"/>
            <a:endParaRPr lang="en-GB" sz="1029" dirty="0">
              <a:latin typeface="Ubuntu Light" panose="020B0304030602030204" pitchFamily="34" charset="0"/>
            </a:endParaRP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2.0</a:t>
            </a:r>
            <a:endParaRPr lang="en-NL" sz="700" b="0" i="0" dirty="0">
              <a:solidFill>
                <a:schemeClr val="bg1">
                  <a:lumMod val="50000"/>
                </a:schemeClr>
              </a:solidFill>
              <a:latin typeface="Ubuntu Light" panose="020B0304030602030204" pitchFamily="34" charset="0"/>
            </a:endParaRP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3978620987"/>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3103093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86208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84492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439811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64442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E929FD2-BE08-DE40-F11C-DE3CAE970204}"/>
              </a:ext>
            </a:extLst>
          </p:cNvPr>
          <p:cNvSpPr/>
          <p:nvPr/>
        </p:nvSpPr>
        <p:spPr>
          <a:xfrm>
            <a:off x="750942" y="3266399"/>
            <a:ext cx="3312175"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2" y="1976739"/>
            <a:ext cx="551468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686957"/>
            <a:ext cx="3836960"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sp>
        <p:nvSpPr>
          <p:cNvPr id="14" name="TextBox 13">
            <a:extLst>
              <a:ext uri="{FF2B5EF4-FFF2-40B4-BE49-F238E27FC236}">
                <a16:creationId xmlns:a16="http://schemas.microsoft.com/office/drawing/2014/main" id="{95B9841D-A5A6-E704-6588-E5EBF883A357}"/>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Product Manag</a:t>
            </a:r>
            <a:r>
              <a:rPr lang="en-GB" sz="9600" dirty="0">
                <a:solidFill>
                  <a:schemeClr val="bg1"/>
                </a:solidFill>
                <a:latin typeface="American Captain" pitchFamily="2" charset="77"/>
              </a:rPr>
              <a:t>e</a:t>
            </a:r>
            <a:r>
              <a:rPr lang="en-NL" sz="9600" dirty="0">
                <a:solidFill>
                  <a:schemeClr val="bg1"/>
                </a:solidFill>
                <a:latin typeface="American Captain" pitchFamily="2" charset="77"/>
              </a:rPr>
              <a:t>ment @Scale</a:t>
            </a:r>
          </a:p>
        </p:txBody>
      </p:sp>
    </p:spTree>
    <p:extLst>
      <p:ext uri="{BB962C8B-B14F-4D97-AF65-F5344CB8AC3E}">
        <p14:creationId xmlns:p14="http://schemas.microsoft.com/office/powerpoint/2010/main" val="1571970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3948377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10198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32331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156476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V1.5</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312933134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0777491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ordered Title Card w/ additional tex">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1347" y="4451115"/>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nl-NL" dirty="0" err="1"/>
              <a:t>Additional</a:t>
            </a:r>
            <a:r>
              <a:rPr lang="en-NL" dirty="0"/>
              <a:t> text</a:t>
            </a:r>
          </a:p>
        </p:txBody>
      </p:sp>
    </p:spTree>
    <p:extLst>
      <p:ext uri="{BB962C8B-B14F-4D97-AF65-F5344CB8AC3E}">
        <p14:creationId xmlns:p14="http://schemas.microsoft.com/office/powerpoint/2010/main" val="372025740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98869192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03894013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12998785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19908218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image" Target="../media/image3.png"/><Relationship Id="rId5" Type="http://schemas.openxmlformats.org/officeDocument/2006/relationships/slideLayout" Target="../slideLayouts/slideLayout19.xml"/><Relationship Id="rId10" Type="http://schemas.openxmlformats.org/officeDocument/2006/relationships/theme" Target="../theme/theme3.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16"/>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18879837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41"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40"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2166070227"/>
      </p:ext>
    </p:extLst>
  </p:cSld>
  <p:clrMap bg1="lt1" tx1="dk1" bg2="lt2" tx2="dk2" accent1="accent1" accent2="accent2" accent3="accent3" accent4="accent4" accent5="accent5" accent6="accent6" hlink="hlink" folHlink="folHlink"/>
  <p:sldLayoutIdLst>
    <p:sldLayoutId id="2147483846"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1"/>
          <a:srcRect l="9786" t="25471" r="19821" b="29132"/>
          <a:stretch/>
        </p:blipFill>
        <p:spPr>
          <a:xfrm>
            <a:off x="6168224" y="352394"/>
            <a:ext cx="1214285" cy="783118"/>
          </a:xfrm>
          <a:prstGeom prst="rect">
            <a:avLst/>
          </a:prstGeom>
        </p:spPr>
      </p:pic>
      <p:sp>
        <p:nvSpPr>
          <p:cNvPr id="6" name="Footer Placeholder 4">
            <a:extLst>
              <a:ext uri="{FF2B5EF4-FFF2-40B4-BE49-F238E27FC236}">
                <a16:creationId xmlns:a16="http://schemas.microsoft.com/office/drawing/2014/main" id="{ABAAB540-E80F-2465-76AB-7A045D53756D}"/>
              </a:ext>
            </a:extLst>
          </p:cNvPr>
          <p:cNvSpPr>
            <a:spLocks noGrp="1"/>
          </p:cNvSpPr>
          <p:nvPr>
            <p:ph type="ftr" sz="quarter" idx="3"/>
          </p:nvPr>
        </p:nvSpPr>
        <p:spPr>
          <a:xfrm>
            <a:off x="5681351" y="5016604"/>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3368270984"/>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440666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94377DC-7B12-4A72-6333-F1E054F7C941}"/>
              </a:ext>
            </a:extLst>
          </p:cNvPr>
          <p:cNvSpPr>
            <a:spLocks noGrp="1"/>
          </p:cNvSpPr>
          <p:nvPr>
            <p:ph type="body" sz="quarter" idx="13"/>
          </p:nvPr>
        </p:nvSpPr>
        <p:spPr/>
        <p:txBody>
          <a:bodyPr/>
          <a:lstStyle/>
          <a:p>
            <a:r>
              <a:rPr lang="en-NL" dirty="0"/>
              <a:t>Create Product Roadmaps</a:t>
            </a:r>
          </a:p>
        </p:txBody>
      </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70683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D56A147-8A4C-EEF2-F52F-DA8F1FD456A3}"/>
              </a:ext>
            </a:extLst>
          </p:cNvPr>
          <p:cNvSpPr>
            <a:spLocks noGrp="1"/>
          </p:cNvSpPr>
          <p:nvPr>
            <p:ph type="body" sz="quarter" idx="13"/>
          </p:nvPr>
        </p:nvSpPr>
        <p:spPr/>
        <p:txBody>
          <a:bodyPr/>
          <a:lstStyle/>
          <a:p>
            <a:r>
              <a:rPr lang="en-NL" dirty="0"/>
              <a:t>Create Product Vision and Strategy</a:t>
            </a:r>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6744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29FBE7-DA47-13F7-B932-23B4CBBDA7C4}"/>
              </a:ext>
            </a:extLst>
          </p:cNvPr>
          <p:cNvSpPr>
            <a:spLocks noGrp="1"/>
          </p:cNvSpPr>
          <p:nvPr>
            <p:ph type="body" sz="quarter" idx="13"/>
          </p:nvPr>
        </p:nvSpPr>
        <p:spPr/>
        <p:txBody>
          <a:bodyPr/>
          <a:lstStyle/>
          <a:p>
            <a:r>
              <a:rPr lang="en-NL" sz="8800" dirty="0"/>
              <a:t>Align with Stakeholders</a:t>
            </a:r>
            <a:endParaRPr lang="en-NL" dirty="0"/>
          </a:p>
        </p:txBody>
      </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706472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AD6EBA-6FB0-343F-B8C3-7002EBD7FFDB}"/>
              </a:ext>
            </a:extLst>
          </p:cNvPr>
          <p:cNvSpPr>
            <a:spLocks noGrp="1"/>
          </p:cNvSpPr>
          <p:nvPr>
            <p:ph type="body" sz="quarter" idx="13"/>
          </p:nvPr>
        </p:nvSpPr>
        <p:spPr/>
        <p:txBody>
          <a:bodyPr/>
          <a:lstStyle/>
          <a:p>
            <a:r>
              <a:rPr lang="en-NL" sz="8800" dirty="0"/>
              <a:t>Write Epics</a:t>
            </a:r>
            <a:endParaRPr lang="en-NL" dirty="0"/>
          </a:p>
        </p:txBody>
      </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61978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63F0130-6FF8-6209-E9F0-A804158AA241}"/>
              </a:ext>
            </a:extLst>
          </p:cNvPr>
          <p:cNvSpPr>
            <a:spLocks noGrp="1"/>
          </p:cNvSpPr>
          <p:nvPr>
            <p:ph type="body" sz="quarter" idx="13"/>
          </p:nvPr>
        </p:nvSpPr>
        <p:spPr/>
        <p:txBody>
          <a:bodyPr/>
          <a:lstStyle/>
          <a:p>
            <a:r>
              <a:rPr lang="en-NL" sz="8800" dirty="0"/>
              <a:t>Order the</a:t>
            </a:r>
            <a:br>
              <a:rPr lang="en-NL" sz="8800" dirty="0"/>
            </a:br>
            <a:r>
              <a:rPr lang="en-NL" sz="8800" dirty="0"/>
              <a:t>Product Backlog</a:t>
            </a:r>
            <a:endParaRPr lang="en-NL" dirty="0"/>
          </a:p>
        </p:txBody>
      </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751943-13CC-8478-2E0C-5E0EB3C81C3B}"/>
              </a:ext>
            </a:extLst>
          </p:cNvPr>
          <p:cNvSpPr>
            <a:spLocks noGrp="1"/>
          </p:cNvSpPr>
          <p:nvPr>
            <p:ph type="title"/>
          </p:nvPr>
        </p:nvSpPr>
        <p:spPr>
          <a:xfrm>
            <a:off x="203201" y="295276"/>
            <a:ext cx="2816246" cy="788458"/>
          </a:xfrm>
        </p:spPr>
        <p:txBody>
          <a:bodyPr/>
          <a:lstStyle/>
          <a:p>
            <a:r>
              <a:rPr lang="en-NL" sz="3200" dirty="0"/>
              <a:t>Facilitate the Game</a:t>
            </a:r>
          </a:p>
        </p:txBody>
      </p:sp>
      <p:sp>
        <p:nvSpPr>
          <p:cNvPr id="2" name="Text Placeholder 1">
            <a:extLst>
              <a:ext uri="{FF2B5EF4-FFF2-40B4-BE49-F238E27FC236}">
                <a16:creationId xmlns:a16="http://schemas.microsoft.com/office/drawing/2014/main" id="{8B3EB70A-1D0F-CFC9-EDB8-AB70D7E96C8A}"/>
              </a:ext>
            </a:extLst>
          </p:cNvPr>
          <p:cNvSpPr>
            <a:spLocks noGrp="1"/>
          </p:cNvSpPr>
          <p:nvPr>
            <p:ph type="body" sz="quarter" idx="11"/>
          </p:nvPr>
        </p:nvSpPr>
        <p:spPr>
          <a:xfrm>
            <a:off x="203200" y="2315895"/>
            <a:ext cx="3471863" cy="3116530"/>
          </a:xfrm>
        </p:spPr>
        <p:txBody>
          <a:bodyPr>
            <a:noAutofit/>
          </a:bodyPr>
          <a:lstStyle/>
          <a:p>
            <a:pPr marL="235138" indent="-235138">
              <a:lnSpc>
                <a:spcPct val="100000"/>
              </a:lnSpc>
              <a:spcBef>
                <a:spcPts val="0"/>
              </a:spcBef>
            </a:pPr>
            <a:r>
              <a:rPr lang="en-GB" sz="850" dirty="0"/>
              <a:t>As a Scrum Facilitator, put the ‘Developers’ and ‘Product Owner’ role cards on the floor or wall;</a:t>
            </a:r>
          </a:p>
          <a:p>
            <a:pPr marL="235138" indent="-235138">
              <a:lnSpc>
                <a:spcPct val="100000"/>
              </a:lnSpc>
              <a:spcBef>
                <a:spcPts val="0"/>
              </a:spcBef>
            </a:pPr>
            <a:r>
              <a:rPr lang="en-GB" sz="850" dirty="0"/>
              <a:t>Form  up to 4 groups and give each group an equal number of activity cards; </a:t>
            </a:r>
          </a:p>
          <a:p>
            <a:pPr marL="235138" indent="-235138">
              <a:lnSpc>
                <a:spcPct val="100000"/>
              </a:lnSpc>
              <a:spcBef>
                <a:spcPts val="0"/>
              </a:spcBef>
            </a:pPr>
            <a:r>
              <a:rPr lang="en-GB" sz="850" dirty="0"/>
              <a:t>Invite them to place each activity card under one of the two role cards until all cards are placed;</a:t>
            </a:r>
          </a:p>
          <a:p>
            <a:pPr marL="235138" indent="-235138">
              <a:lnSpc>
                <a:spcPct val="100000"/>
              </a:lnSpc>
              <a:spcBef>
                <a:spcPts val="0"/>
              </a:spcBef>
            </a:pPr>
            <a:r>
              <a:rPr lang="en-GB" sz="850" dirty="0"/>
              <a:t>Inspect the increment with the entire group. Ask participants to share what sticks out to them, then as a group adjust where needed;</a:t>
            </a:r>
          </a:p>
          <a:p>
            <a:pPr marL="235138" indent="-235138">
              <a:lnSpc>
                <a:spcPct val="100000"/>
              </a:lnSpc>
              <a:spcBef>
                <a:spcPts val="0"/>
              </a:spcBef>
            </a:pPr>
            <a:r>
              <a:rPr lang="en-GB" sz="850" dirty="0"/>
              <a:t>Now explain that the product owner is scaling from one to three Scrum Teams. Invite participants to discuss what could be moved from the PO towards the Developers to deal with the PO’s increased workload;</a:t>
            </a:r>
          </a:p>
          <a:p>
            <a:pPr marL="235138" indent="-235138">
              <a:lnSpc>
                <a:spcPct val="100000"/>
              </a:lnSpc>
              <a:spcBef>
                <a:spcPts val="0"/>
              </a:spcBef>
            </a:pPr>
            <a:r>
              <a:rPr lang="en-GB" sz="850" dirty="0"/>
              <a:t>Explain that the PO is now becoming responsible for 5 Scrum Teams and introduce the Product Team role card (see the full ‘how to play’ via the QR code for some important remarks!);</a:t>
            </a:r>
          </a:p>
          <a:p>
            <a:pPr marL="235138" indent="-235138">
              <a:lnSpc>
                <a:spcPct val="100000"/>
              </a:lnSpc>
              <a:spcBef>
                <a:spcPts val="0"/>
              </a:spcBef>
            </a:pPr>
            <a:r>
              <a:rPr lang="en-GB" sz="850" dirty="0"/>
              <a:t>Ask participants to discuss which product management activities could move from the Product Owner to the Product Team to again release pressure from the PO.</a:t>
            </a:r>
          </a:p>
          <a:p>
            <a:pPr marL="235138" indent="-235138">
              <a:lnSpc>
                <a:spcPct val="100000"/>
              </a:lnSpc>
              <a:spcBef>
                <a:spcPts val="0"/>
              </a:spcBef>
            </a:pPr>
            <a:r>
              <a:rPr lang="en-GB" sz="850" dirty="0"/>
              <a:t>Close off by inspecting this last increment as a group. Point out where the group disagrees. </a:t>
            </a:r>
            <a:r>
              <a:rPr lang="en-GB" sz="850" b="1" dirty="0"/>
              <a:t>These might be your organisation’s main points of attention when scaling the Product Owner role!</a:t>
            </a:r>
            <a:endParaRPr lang="en-NL" sz="850" b="1" dirty="0"/>
          </a:p>
        </p:txBody>
      </p:sp>
      <p:sp>
        <p:nvSpPr>
          <p:cNvPr id="3" name="Text Placeholder 2">
            <a:extLst>
              <a:ext uri="{FF2B5EF4-FFF2-40B4-BE49-F238E27FC236}">
                <a16:creationId xmlns:a16="http://schemas.microsoft.com/office/drawing/2014/main" id="{5EEB74A4-F379-C608-49E1-527AC3FD04F5}"/>
              </a:ext>
            </a:extLst>
          </p:cNvPr>
          <p:cNvSpPr>
            <a:spLocks noGrp="1"/>
          </p:cNvSpPr>
          <p:nvPr>
            <p:ph type="body" sz="quarter" idx="12"/>
          </p:nvPr>
        </p:nvSpPr>
        <p:spPr/>
        <p:txBody>
          <a:bodyPr/>
          <a:lstStyle/>
          <a:p>
            <a:pPr>
              <a:spcBef>
                <a:spcPts val="0"/>
              </a:spcBef>
            </a:pPr>
            <a:endParaRPr lang="en-NL" dirty="0"/>
          </a:p>
          <a:p>
            <a:pPr>
              <a:spcBef>
                <a:spcPts val="0"/>
              </a:spcBef>
            </a:pPr>
            <a:r>
              <a:rPr lang="en-GB" dirty="0"/>
              <a:t>The Product Management @Scale game</a:t>
            </a:r>
          </a:p>
          <a:p>
            <a:pPr>
              <a:spcBef>
                <a:spcPts val="0"/>
              </a:spcBef>
            </a:pPr>
            <a:r>
              <a:rPr lang="en-GB" dirty="0"/>
              <a:t>© 2023 by </a:t>
            </a:r>
            <a:r>
              <a:rPr lang="en-GB" b="1" dirty="0"/>
              <a:t>Scrum Facilitator</a:t>
            </a:r>
            <a:r>
              <a:rPr lang="en-GB" dirty="0"/>
              <a:t>s </a:t>
            </a:r>
          </a:p>
          <a:p>
            <a:pPr>
              <a:spcBef>
                <a:spcPts val="0"/>
              </a:spcBef>
            </a:pPr>
            <a:r>
              <a:rPr lang="en-GB" dirty="0"/>
              <a:t>is licensed under </a:t>
            </a:r>
            <a:r>
              <a:rPr lang="en-GB" b="1" dirty="0"/>
              <a:t>CC BY-NC-SA 4.0</a:t>
            </a:r>
          </a:p>
          <a:p>
            <a:pPr>
              <a:spcBef>
                <a:spcPts val="0"/>
              </a:spcBef>
            </a:pPr>
            <a:endParaRPr lang="en-NL" sz="900" dirty="0"/>
          </a:p>
        </p:txBody>
      </p:sp>
      <p:sp>
        <p:nvSpPr>
          <p:cNvPr id="10" name="Text Placeholder 9">
            <a:extLst>
              <a:ext uri="{FF2B5EF4-FFF2-40B4-BE49-F238E27FC236}">
                <a16:creationId xmlns:a16="http://schemas.microsoft.com/office/drawing/2014/main" id="{CB43E4CF-7154-3DB4-AFCB-69D4A3BEC138}"/>
              </a:ext>
            </a:extLst>
          </p:cNvPr>
          <p:cNvSpPr>
            <a:spLocks noGrp="1"/>
          </p:cNvSpPr>
          <p:nvPr>
            <p:ph type="body" sz="quarter" idx="13"/>
          </p:nvPr>
        </p:nvSpPr>
        <p:spPr>
          <a:xfrm>
            <a:off x="203200" y="1227138"/>
            <a:ext cx="3471863" cy="1088757"/>
          </a:xfrm>
        </p:spPr>
        <p:txBody>
          <a:bodyPr/>
          <a:lstStyle/>
          <a:p>
            <a:r>
              <a:rPr lang="en-GB" sz="1050" dirty="0"/>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50" i="1" dirty="0"/>
              <a:t>or</a:t>
            </a:r>
            <a:r>
              <a:rPr lang="en-GB" sz="1050" dirty="0"/>
              <a:t> simply follow these steps:</a:t>
            </a:r>
            <a:endParaRPr lang="en-NL" sz="1050" dirty="0"/>
          </a:p>
          <a:p>
            <a:endParaRPr lang="en-NL" dirty="0"/>
          </a:p>
        </p:txBody>
      </p:sp>
      <p:sp>
        <p:nvSpPr>
          <p:cNvPr id="8" name="Footer Placeholder 7">
            <a:extLst>
              <a:ext uri="{FF2B5EF4-FFF2-40B4-BE49-F238E27FC236}">
                <a16:creationId xmlns:a16="http://schemas.microsoft.com/office/drawing/2014/main" id="{E48C54B1-24E4-150D-B74C-951236987C93}"/>
              </a:ext>
            </a:extLst>
          </p:cNvPr>
          <p:cNvSpPr>
            <a:spLocks noGrp="1"/>
          </p:cNvSpPr>
          <p:nvPr>
            <p:ph type="ftr" sz="quarter" idx="3"/>
          </p:nvPr>
        </p:nvSpPr>
        <p:spPr/>
        <p:txBody>
          <a:bodyPr/>
          <a:lstStyle/>
          <a:p>
            <a:r>
              <a:rPr lang="en-GB" dirty="0"/>
              <a:t>V1.5</a:t>
            </a:r>
            <a:endParaRPr lang="en-NL" dirty="0"/>
          </a:p>
        </p:txBody>
      </p:sp>
      <p:pic>
        <p:nvPicPr>
          <p:cNvPr id="7" name="Picture 6">
            <a:extLst>
              <a:ext uri="{FF2B5EF4-FFF2-40B4-BE49-F238E27FC236}">
                <a16:creationId xmlns:a16="http://schemas.microsoft.com/office/drawing/2014/main" id="{E60A5BC3-0C3D-F0EF-B8C1-2ACB34522D9B}"/>
              </a:ext>
            </a:extLst>
          </p:cNvPr>
          <p:cNvPicPr>
            <a:picLocks noChangeAspect="1"/>
          </p:cNvPicPr>
          <p:nvPr/>
        </p:nvPicPr>
        <p:blipFill>
          <a:blip r:embed="rId2"/>
          <a:stretch>
            <a:fillRect/>
          </a:stretch>
        </p:blipFill>
        <p:spPr>
          <a:xfrm>
            <a:off x="3019446" y="378057"/>
            <a:ext cx="748522" cy="862049"/>
          </a:xfrm>
          <a:prstGeom prst="rect">
            <a:avLst/>
          </a:prstGeom>
        </p:spPr>
      </p:pic>
    </p:spTree>
    <p:extLst>
      <p:ext uri="{BB962C8B-B14F-4D97-AF65-F5344CB8AC3E}">
        <p14:creationId xmlns:p14="http://schemas.microsoft.com/office/powerpoint/2010/main" val="4257032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092711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E73FD50-42C1-43BC-6BBF-A9F6140A2666}"/>
              </a:ext>
            </a:extLst>
          </p:cNvPr>
          <p:cNvSpPr>
            <a:spLocks noGrp="1"/>
          </p:cNvSpPr>
          <p:nvPr>
            <p:ph type="body" sz="quarter" idx="13"/>
          </p:nvPr>
        </p:nvSpPr>
        <p:spPr/>
        <p:txBody>
          <a:bodyPr/>
          <a:lstStyle/>
          <a:p>
            <a:r>
              <a:rPr lang="en-NL" sz="8800" dirty="0"/>
              <a:t>Host the </a:t>
            </a:r>
            <a:br>
              <a:rPr lang="en-NL" sz="8800" dirty="0"/>
            </a:br>
            <a:r>
              <a:rPr lang="en-NL" sz="8800" dirty="0"/>
              <a:t>Sprint Review</a:t>
            </a:r>
            <a:endParaRPr lang="en-NL" dirty="0"/>
          </a:p>
        </p:txBody>
      </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19198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B9C795-B799-0ADB-6C0A-58EC9325D46F}"/>
              </a:ext>
            </a:extLst>
          </p:cNvPr>
          <p:cNvSpPr>
            <a:spLocks noGrp="1"/>
          </p:cNvSpPr>
          <p:nvPr>
            <p:ph type="body" sz="quarter" idx="13"/>
          </p:nvPr>
        </p:nvSpPr>
        <p:spPr/>
        <p:txBody>
          <a:bodyPr/>
          <a:lstStyle/>
          <a:p>
            <a:r>
              <a:rPr lang="en-NL" sz="7200" dirty="0"/>
              <a:t>Update Product Strategy based on new insights</a:t>
            </a:r>
          </a:p>
        </p:txBody>
      </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0396435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D8EB46-CCD6-2DC1-26C2-AF90CB0E22C7}"/>
              </a:ext>
            </a:extLst>
          </p:cNvPr>
          <p:cNvSpPr>
            <a:spLocks noGrp="1"/>
          </p:cNvSpPr>
          <p:nvPr>
            <p:ph type="body" sz="quarter" idx="13"/>
          </p:nvPr>
        </p:nvSpPr>
        <p:spPr/>
        <p:txBody>
          <a:bodyPr/>
          <a:lstStyle/>
          <a:p>
            <a:r>
              <a:rPr lang="en-NL" sz="8800" dirty="0"/>
              <a:t>Define the problem to solve</a:t>
            </a:r>
            <a:endParaRPr lang="en-NL" dirty="0"/>
          </a:p>
        </p:txBody>
      </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616736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F27043-F1D8-527F-5C15-78C6EF4A8AA8}"/>
              </a:ext>
            </a:extLst>
          </p:cNvPr>
          <p:cNvSpPr>
            <a:spLocks noGrp="1"/>
          </p:cNvSpPr>
          <p:nvPr>
            <p:ph type="body" sz="quarter" idx="13"/>
          </p:nvPr>
        </p:nvSpPr>
        <p:spPr/>
        <p:txBody>
          <a:bodyPr/>
          <a:lstStyle/>
          <a:p>
            <a:r>
              <a:rPr lang="en-NL" sz="8800" dirty="0"/>
              <a:t>Define KPI’s</a:t>
            </a:r>
            <a:endParaRPr lang="en-NL" dirty="0"/>
          </a:p>
        </p:txBody>
      </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046592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5D65D4A-D096-6D67-1DF3-2638A3F14FE1}"/>
              </a:ext>
            </a:extLst>
          </p:cNvPr>
          <p:cNvSpPr>
            <a:spLocks noGrp="1"/>
          </p:cNvSpPr>
          <p:nvPr>
            <p:ph type="body" sz="quarter" idx="13"/>
          </p:nvPr>
        </p:nvSpPr>
        <p:spPr/>
        <p:txBody>
          <a:bodyPr/>
          <a:lstStyle/>
          <a:p>
            <a:r>
              <a:rPr lang="en-NL" sz="8800" dirty="0"/>
              <a:t>Track KPI’s</a:t>
            </a:r>
            <a:endParaRPr lang="en-NL" dirty="0"/>
          </a:p>
        </p:txBody>
      </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FAD87A-93C0-4830-D426-76BD76FB0845}"/>
              </a:ext>
            </a:extLst>
          </p:cNvPr>
          <p:cNvSpPr>
            <a:spLocks noGrp="1"/>
          </p:cNvSpPr>
          <p:nvPr>
            <p:ph type="body" sz="quarter" idx="13"/>
          </p:nvPr>
        </p:nvSpPr>
        <p:spPr/>
        <p:txBody>
          <a:bodyPr/>
          <a:lstStyle/>
          <a:p>
            <a:r>
              <a:rPr lang="en-NL" dirty="0"/>
              <a:t>Developers</a:t>
            </a:r>
          </a:p>
        </p:txBody>
      </p:sp>
    </p:spTree>
    <p:extLst>
      <p:ext uri="{BB962C8B-B14F-4D97-AF65-F5344CB8AC3E}">
        <p14:creationId xmlns:p14="http://schemas.microsoft.com/office/powerpoint/2010/main" val="2627318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247777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5F2D3AD-40CB-2A8C-2BF9-15D721478660}"/>
              </a:ext>
            </a:extLst>
          </p:cNvPr>
          <p:cNvSpPr>
            <a:spLocks noGrp="1"/>
          </p:cNvSpPr>
          <p:nvPr>
            <p:ph type="body" sz="quarter" idx="13"/>
          </p:nvPr>
        </p:nvSpPr>
        <p:spPr/>
        <p:txBody>
          <a:bodyPr/>
          <a:lstStyle/>
          <a:p>
            <a:r>
              <a:rPr lang="en-NL" sz="7200" dirty="0"/>
              <a:t>Tell a compelling story about the needs of your users</a:t>
            </a:r>
          </a:p>
        </p:txBody>
      </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82163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2F15C42-2A87-5F77-65AE-1071305B2E88}"/>
              </a:ext>
            </a:extLst>
          </p:cNvPr>
          <p:cNvSpPr>
            <a:spLocks noGrp="1"/>
          </p:cNvSpPr>
          <p:nvPr>
            <p:ph type="body" sz="quarter" idx="13"/>
          </p:nvPr>
        </p:nvSpPr>
        <p:spPr/>
        <p:txBody>
          <a:bodyPr/>
          <a:lstStyle/>
          <a:p>
            <a:r>
              <a:rPr lang="en-NL" sz="8800" dirty="0"/>
              <a:t>Make key decisions</a:t>
            </a:r>
            <a:endParaRPr lang="en-NL" dirty="0"/>
          </a:p>
        </p:txBody>
      </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711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DAF0A4-1132-4FDA-61B2-576D234E38F3}"/>
              </a:ext>
            </a:extLst>
          </p:cNvPr>
          <p:cNvSpPr>
            <a:spLocks noGrp="1"/>
          </p:cNvSpPr>
          <p:nvPr>
            <p:ph type="body" sz="quarter" idx="13"/>
          </p:nvPr>
        </p:nvSpPr>
        <p:spPr/>
        <p:txBody>
          <a:bodyPr/>
          <a:lstStyle/>
          <a:p>
            <a:r>
              <a:rPr lang="en-NL" sz="8800" dirty="0"/>
              <a:t>Release planning</a:t>
            </a:r>
            <a:endParaRPr lang="en-NL" dirty="0"/>
          </a:p>
        </p:txBody>
      </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155337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A46410F-F43E-04C5-A7AD-48F6A3D1799D}"/>
              </a:ext>
            </a:extLst>
          </p:cNvPr>
          <p:cNvSpPr>
            <a:spLocks noGrp="1"/>
          </p:cNvSpPr>
          <p:nvPr>
            <p:ph type="body" sz="quarter" idx="13"/>
          </p:nvPr>
        </p:nvSpPr>
        <p:spPr/>
        <p:txBody>
          <a:bodyPr/>
          <a:lstStyle/>
          <a:p>
            <a:r>
              <a:rPr lang="en-NL" sz="8000" dirty="0"/>
              <a:t>Write Product </a:t>
            </a:r>
            <a:br>
              <a:rPr lang="en-NL" sz="8000" dirty="0"/>
            </a:br>
            <a:r>
              <a:rPr lang="en-NL" sz="8000" dirty="0"/>
              <a:t>Backlog Items</a:t>
            </a:r>
          </a:p>
        </p:txBody>
      </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980666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4753682-B6FF-8478-F648-C75844874E16}"/>
              </a:ext>
            </a:extLst>
          </p:cNvPr>
          <p:cNvSpPr>
            <a:spLocks noGrp="1"/>
          </p:cNvSpPr>
          <p:nvPr>
            <p:ph type="body" sz="quarter" idx="13"/>
          </p:nvPr>
        </p:nvSpPr>
        <p:spPr/>
        <p:txBody>
          <a:bodyPr/>
          <a:lstStyle/>
          <a:p>
            <a:r>
              <a:rPr lang="en-NL" sz="8800" dirty="0"/>
              <a:t>Test Product Backlog Items</a:t>
            </a:r>
            <a:endParaRPr lang="en-NL" dirty="0"/>
          </a:p>
        </p:txBody>
      </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V1.5</a:t>
            </a:r>
          </a:p>
        </p:txBody>
      </p:sp>
    </p:spTree>
    <p:extLst>
      <p:ext uri="{BB962C8B-B14F-4D97-AF65-F5344CB8AC3E}">
        <p14:creationId xmlns:p14="http://schemas.microsoft.com/office/powerpoint/2010/main" val="2108520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844744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67AB664-0E63-AA60-3969-FC34A950232E}"/>
              </a:ext>
            </a:extLst>
          </p:cNvPr>
          <p:cNvSpPr>
            <a:spLocks noGrp="1"/>
          </p:cNvSpPr>
          <p:nvPr>
            <p:ph type="body" sz="quarter" idx="13"/>
          </p:nvPr>
        </p:nvSpPr>
        <p:spPr/>
        <p:txBody>
          <a:bodyPr/>
          <a:lstStyle/>
          <a:p>
            <a:r>
              <a:rPr lang="en-NL" sz="8000" dirty="0"/>
              <a:t>Accept Product Backlog Items</a:t>
            </a:r>
          </a:p>
        </p:txBody>
      </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199213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2FFBFB-AC54-D27E-CFC5-67088FA93D21}"/>
              </a:ext>
            </a:extLst>
          </p:cNvPr>
          <p:cNvSpPr>
            <a:spLocks noGrp="1"/>
          </p:cNvSpPr>
          <p:nvPr>
            <p:ph type="body" sz="quarter" idx="13"/>
          </p:nvPr>
        </p:nvSpPr>
        <p:spPr/>
        <p:txBody>
          <a:bodyPr/>
          <a:lstStyle/>
          <a:p>
            <a:r>
              <a:rPr lang="en-NL" sz="8800" dirty="0"/>
              <a:t>Track sprint </a:t>
            </a:r>
            <a:br>
              <a:rPr lang="en-NL" sz="8800" dirty="0"/>
            </a:br>
            <a:r>
              <a:rPr lang="en-NL" sz="8800" dirty="0"/>
              <a:t>progress</a:t>
            </a:r>
            <a:endParaRPr lang="en-NL" dirty="0"/>
          </a:p>
        </p:txBody>
      </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8388581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BF0D88A-5F3B-2E20-5488-006903B8DA9A}"/>
              </a:ext>
            </a:extLst>
          </p:cNvPr>
          <p:cNvSpPr>
            <a:spLocks noGrp="1"/>
          </p:cNvSpPr>
          <p:nvPr>
            <p:ph type="body" sz="quarter" idx="13"/>
          </p:nvPr>
        </p:nvSpPr>
        <p:spPr/>
        <p:txBody>
          <a:bodyPr/>
          <a:lstStyle/>
          <a:p>
            <a:r>
              <a:rPr lang="en-NL" sz="8000" dirty="0"/>
              <a:t>Create the </a:t>
            </a:r>
            <a:br>
              <a:rPr lang="en-NL" sz="8000" dirty="0"/>
            </a:br>
            <a:r>
              <a:rPr lang="en-NL" sz="8000" dirty="0"/>
              <a:t>Sprint Backlog</a:t>
            </a:r>
          </a:p>
        </p:txBody>
      </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715527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A7AD89F-12F2-FBCE-E18C-9E28093FBB7D}"/>
              </a:ext>
            </a:extLst>
          </p:cNvPr>
          <p:cNvSpPr>
            <a:spLocks noGrp="1"/>
          </p:cNvSpPr>
          <p:nvPr>
            <p:ph type="body" sz="quarter" idx="13"/>
          </p:nvPr>
        </p:nvSpPr>
        <p:spPr/>
        <p:txBody>
          <a:bodyPr/>
          <a:lstStyle/>
          <a:p>
            <a:r>
              <a:rPr lang="en-NL" sz="8800" dirty="0"/>
              <a:t>Perform user </a:t>
            </a:r>
            <a:br>
              <a:rPr lang="en-NL" sz="8800" dirty="0"/>
            </a:br>
            <a:r>
              <a:rPr lang="en-NL" sz="8800" dirty="0"/>
              <a:t>interviews</a:t>
            </a:r>
            <a:endParaRPr lang="en-NL" dirty="0"/>
          </a:p>
        </p:txBody>
      </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118186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E59206-E1F2-384B-BCD8-F597E75BC49F}"/>
              </a:ext>
            </a:extLst>
          </p:cNvPr>
          <p:cNvSpPr>
            <a:spLocks noGrp="1"/>
          </p:cNvSpPr>
          <p:nvPr>
            <p:ph type="body" sz="quarter" idx="13"/>
          </p:nvPr>
        </p:nvSpPr>
        <p:spPr/>
        <p:txBody>
          <a:bodyPr/>
          <a:lstStyle/>
          <a:p>
            <a:r>
              <a:rPr lang="en-NL" sz="8800" dirty="0"/>
              <a:t>Create user </a:t>
            </a:r>
            <a:br>
              <a:rPr lang="en-NL" sz="8800" dirty="0"/>
            </a:br>
            <a:r>
              <a:rPr lang="en-NL" sz="8800" dirty="0"/>
              <a:t>surveys</a:t>
            </a:r>
            <a:endParaRPr lang="en-NL" dirty="0"/>
          </a:p>
        </p:txBody>
      </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12129-5C00-70EC-9CA2-31C696575B19}"/>
              </a:ext>
            </a:extLst>
          </p:cNvPr>
          <p:cNvSpPr>
            <a:spLocks noGrp="1"/>
          </p:cNvSpPr>
          <p:nvPr>
            <p:ph type="body" sz="quarter" idx="13"/>
          </p:nvPr>
        </p:nvSpPr>
        <p:spPr/>
        <p:txBody>
          <a:bodyPr/>
          <a:lstStyle/>
          <a:p>
            <a:r>
              <a:rPr lang="en-NL" dirty="0"/>
              <a:t>Product Owner</a:t>
            </a:r>
          </a:p>
        </p:txBody>
      </p:sp>
    </p:spTree>
    <p:extLst>
      <p:ext uri="{BB962C8B-B14F-4D97-AF65-F5344CB8AC3E}">
        <p14:creationId xmlns:p14="http://schemas.microsoft.com/office/powerpoint/2010/main" val="40258908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139920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BB4F3A0-872C-CEEB-28D9-7F1E99700851}"/>
              </a:ext>
            </a:extLst>
          </p:cNvPr>
          <p:cNvSpPr>
            <a:spLocks noGrp="1"/>
          </p:cNvSpPr>
          <p:nvPr>
            <p:ph type="body" sz="quarter" idx="13"/>
          </p:nvPr>
        </p:nvSpPr>
        <p:spPr/>
        <p:txBody>
          <a:bodyPr/>
          <a:lstStyle/>
          <a:p>
            <a:r>
              <a:rPr lang="en-NL" sz="8800" dirty="0"/>
              <a:t>Inspect Metrics</a:t>
            </a:r>
            <a:endParaRPr lang="en-NL" dirty="0"/>
          </a:p>
        </p:txBody>
      </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668231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070E2CD-0371-DC83-547F-B2BBEDDB491E}"/>
              </a:ext>
            </a:extLst>
          </p:cNvPr>
          <p:cNvSpPr>
            <a:spLocks noGrp="1"/>
          </p:cNvSpPr>
          <p:nvPr>
            <p:ph type="body" sz="quarter" idx="13"/>
          </p:nvPr>
        </p:nvSpPr>
        <p:spPr/>
        <p:txBody>
          <a:bodyPr/>
          <a:lstStyle/>
          <a:p>
            <a:r>
              <a:rPr lang="en-NL" sz="7200" dirty="0"/>
              <a:t>Find a solution to reach the desired Outcome</a:t>
            </a:r>
          </a:p>
        </p:txBody>
      </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0837562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71AC29-0FEF-2F8A-8246-84802262FA33}"/>
              </a:ext>
            </a:extLst>
          </p:cNvPr>
          <p:cNvSpPr>
            <a:spLocks noGrp="1"/>
          </p:cNvSpPr>
          <p:nvPr>
            <p:ph type="body" sz="quarter" idx="13"/>
          </p:nvPr>
        </p:nvSpPr>
        <p:spPr/>
        <p:txBody>
          <a:bodyPr/>
          <a:lstStyle/>
          <a:p>
            <a:r>
              <a:rPr lang="en-NL" sz="7200" dirty="0"/>
              <a:t>Host Product Backlog refinement sessions</a:t>
            </a:r>
          </a:p>
        </p:txBody>
      </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71455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38C3351-06CE-26E7-5BF4-226770A0DFF7}"/>
              </a:ext>
            </a:extLst>
          </p:cNvPr>
          <p:cNvSpPr>
            <a:spLocks noGrp="1"/>
          </p:cNvSpPr>
          <p:nvPr>
            <p:ph type="body" sz="quarter" idx="13"/>
          </p:nvPr>
        </p:nvSpPr>
        <p:spPr/>
        <p:txBody>
          <a:bodyPr/>
          <a:lstStyle/>
          <a:p>
            <a:r>
              <a:rPr lang="en-NL" sz="8800" dirty="0"/>
              <a:t>Design an </a:t>
            </a:r>
            <a:br>
              <a:rPr lang="en-NL" sz="8800" dirty="0"/>
            </a:br>
            <a:r>
              <a:rPr lang="en-NL" sz="8800" dirty="0"/>
              <a:t>A/B test plan</a:t>
            </a:r>
            <a:endParaRPr lang="en-NL" dirty="0"/>
          </a:p>
        </p:txBody>
      </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714896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CB8008-7257-7812-C4B3-44328E0335B3}"/>
              </a:ext>
            </a:extLst>
          </p:cNvPr>
          <p:cNvSpPr>
            <a:spLocks noGrp="1"/>
          </p:cNvSpPr>
          <p:nvPr>
            <p:ph type="body" sz="quarter" idx="13"/>
          </p:nvPr>
        </p:nvSpPr>
        <p:spPr/>
        <p:txBody>
          <a:bodyPr/>
          <a:lstStyle/>
          <a:p>
            <a:r>
              <a:rPr lang="en-NL" sz="8000" dirty="0"/>
              <a:t>Perform market research</a:t>
            </a:r>
          </a:p>
        </p:txBody>
      </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9795754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2091912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FF6BAA9-C985-6D5A-26AB-0F97A74BC569}"/>
              </a:ext>
            </a:extLst>
          </p:cNvPr>
          <p:cNvSpPr>
            <a:spLocks noGrp="1"/>
          </p:cNvSpPr>
          <p:nvPr>
            <p:ph type="body" sz="quarter" idx="13"/>
          </p:nvPr>
        </p:nvSpPr>
        <p:spPr/>
        <p:txBody>
          <a:bodyPr/>
          <a:lstStyle/>
          <a:p>
            <a:r>
              <a:rPr lang="en-NL" sz="8800" dirty="0"/>
              <a:t>Negotiate a supplier contract</a:t>
            </a:r>
            <a:endParaRPr lang="en-NL" dirty="0"/>
          </a:p>
        </p:txBody>
      </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8782660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A843665-FB04-B1D4-D714-378DEC9F22BA}"/>
              </a:ext>
            </a:extLst>
          </p:cNvPr>
          <p:cNvSpPr>
            <a:spLocks noGrp="1"/>
          </p:cNvSpPr>
          <p:nvPr>
            <p:ph type="body" sz="quarter" idx="13"/>
          </p:nvPr>
        </p:nvSpPr>
        <p:spPr/>
        <p:txBody>
          <a:bodyPr/>
          <a:lstStyle/>
          <a:p>
            <a:r>
              <a:rPr lang="en-NL" sz="8800" dirty="0"/>
              <a:t>Purchase hardware</a:t>
            </a:r>
            <a:endParaRPr lang="en-NL" dirty="0"/>
          </a:p>
        </p:txBody>
      </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4889096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4A7B902-755F-8890-3227-BB226842B328}"/>
              </a:ext>
            </a:extLst>
          </p:cNvPr>
          <p:cNvSpPr>
            <a:spLocks noGrp="1"/>
          </p:cNvSpPr>
          <p:nvPr>
            <p:ph type="body" sz="quarter" idx="13"/>
          </p:nvPr>
        </p:nvSpPr>
        <p:spPr/>
        <p:txBody>
          <a:bodyPr/>
          <a:lstStyle/>
          <a:p>
            <a:r>
              <a:rPr lang="en-NL" sz="8800" dirty="0"/>
              <a:t>Investigate a </a:t>
            </a:r>
            <a:br>
              <a:rPr lang="en-NL" sz="8800" dirty="0"/>
            </a:br>
            <a:r>
              <a:rPr lang="en-NL" sz="8800" dirty="0"/>
              <a:t>new Product proposition</a:t>
            </a:r>
            <a:endParaRPr lang="en-NL" dirty="0"/>
          </a:p>
        </p:txBody>
      </p:sp>
    </p:spTree>
    <p:extLst>
      <p:ext uri="{BB962C8B-B14F-4D97-AF65-F5344CB8AC3E}">
        <p14:creationId xmlns:p14="http://schemas.microsoft.com/office/powerpoint/2010/main" val="27384137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0375215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1D6EF3F-19CB-7435-7420-E1D680545A84}"/>
              </a:ext>
            </a:extLst>
          </p:cNvPr>
          <p:cNvSpPr>
            <a:spLocks noGrp="1"/>
          </p:cNvSpPr>
          <p:nvPr>
            <p:ph type="body" sz="quarter" idx="13"/>
          </p:nvPr>
        </p:nvSpPr>
        <p:spPr/>
        <p:txBody>
          <a:bodyPr/>
          <a:lstStyle/>
          <a:p>
            <a:r>
              <a:rPr lang="en-NL" sz="8000" dirty="0"/>
              <a:t>Create financial reports</a:t>
            </a:r>
          </a:p>
        </p:txBody>
      </p:sp>
    </p:spTree>
    <p:extLst>
      <p:ext uri="{BB962C8B-B14F-4D97-AF65-F5344CB8AC3E}">
        <p14:creationId xmlns:p14="http://schemas.microsoft.com/office/powerpoint/2010/main" val="11202159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9824105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049244-D8BA-0934-C91D-7D804C3372F6}"/>
              </a:ext>
            </a:extLst>
          </p:cNvPr>
          <p:cNvSpPr>
            <a:spLocks noGrp="1"/>
          </p:cNvSpPr>
          <p:nvPr>
            <p:ph type="body" sz="quarter" idx="13"/>
          </p:nvPr>
        </p:nvSpPr>
        <p:spPr/>
        <p:txBody>
          <a:bodyPr/>
          <a:lstStyle/>
          <a:p>
            <a:r>
              <a:rPr lang="en-NL" sz="8800" dirty="0"/>
              <a:t>Analyse</a:t>
            </a:r>
            <a:br>
              <a:rPr lang="en-NL" sz="8800" dirty="0"/>
            </a:br>
            <a:r>
              <a:rPr lang="en-NL" sz="8800" dirty="0"/>
              <a:t>competitors</a:t>
            </a:r>
            <a:endParaRPr lang="en-NL" dirty="0"/>
          </a:p>
        </p:txBody>
      </p:sp>
    </p:spTree>
    <p:extLst>
      <p:ext uri="{BB962C8B-B14F-4D97-AF65-F5344CB8AC3E}">
        <p14:creationId xmlns:p14="http://schemas.microsoft.com/office/powerpoint/2010/main" val="920278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A850F4-A93F-C549-B477-DEC636479EC6}"/>
              </a:ext>
            </a:extLst>
          </p:cNvPr>
          <p:cNvSpPr>
            <a:spLocks noGrp="1"/>
          </p:cNvSpPr>
          <p:nvPr>
            <p:ph type="title"/>
          </p:nvPr>
        </p:nvSpPr>
        <p:spPr/>
        <p:txBody>
          <a:bodyPr/>
          <a:lstStyle/>
          <a:p>
            <a:r>
              <a:rPr lang="en-NL" sz="8800" dirty="0"/>
              <a:t>PRODUCT TEAM</a:t>
            </a:r>
          </a:p>
        </p:txBody>
      </p:sp>
      <p:sp>
        <p:nvSpPr>
          <p:cNvPr id="7" name="Text Placeholder 6">
            <a:extLst>
              <a:ext uri="{FF2B5EF4-FFF2-40B4-BE49-F238E27FC236}">
                <a16:creationId xmlns:a16="http://schemas.microsoft.com/office/drawing/2014/main" id="{CF819514-ADC8-F541-90C1-154E00879EB9}"/>
              </a:ext>
            </a:extLst>
          </p:cNvPr>
          <p:cNvSpPr>
            <a:spLocks noGrp="1"/>
          </p:cNvSpPr>
          <p:nvPr>
            <p:ph type="body" sz="quarter" idx="10"/>
          </p:nvPr>
        </p:nvSpPr>
        <p:spPr/>
        <p:txBody>
          <a:bodyPr>
            <a:noAutofit/>
          </a:bodyPr>
          <a:lstStyle/>
          <a:p>
            <a:r>
              <a:rPr lang="en-GB" sz="1030" dirty="0">
                <a:solidFill>
                  <a:schemeClr val="bg1">
                    <a:lumMod val="50000"/>
                  </a:schemeClr>
                </a:solidFill>
              </a:rPr>
              <a:t>Having product management activities that cannot be picked up by the Scrum Team?</a:t>
            </a:r>
            <a:br>
              <a:rPr lang="en-GB" sz="1030" dirty="0">
                <a:solidFill>
                  <a:schemeClr val="bg1">
                    <a:lumMod val="50000"/>
                  </a:schemeClr>
                </a:solidFill>
              </a:rPr>
            </a:br>
            <a:r>
              <a:rPr lang="en-GB" sz="1030" dirty="0">
                <a:solidFill>
                  <a:schemeClr val="bg1">
                    <a:lumMod val="50000"/>
                  </a:schemeClr>
                </a:solidFill>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CA52172E-44FE-964B-8A80-395B31A859C7}"/>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08EC8FA2-7049-534E-A372-EC6A91A4CE7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Hexagon 26">
            <a:extLst>
              <a:ext uri="{FF2B5EF4-FFF2-40B4-BE49-F238E27FC236}">
                <a16:creationId xmlns:a16="http://schemas.microsoft.com/office/drawing/2014/main" id="{718BA15D-DE98-8D43-9A3F-36F37A37AF2D}"/>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Hexagon 27">
            <a:extLst>
              <a:ext uri="{FF2B5EF4-FFF2-40B4-BE49-F238E27FC236}">
                <a16:creationId xmlns:a16="http://schemas.microsoft.com/office/drawing/2014/main" id="{5EF61F84-17B4-324C-9CD3-E07B3D18F12C}"/>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6099D7E0-C13A-7847-84ED-EA0C5524E554}"/>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920910FA-5581-F04C-9A39-2A4938FE8099}"/>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8BBDE08F-BA25-4943-9CD6-08F91133CB36}"/>
              </a:ext>
            </a:extLst>
          </p:cNvPr>
          <p:cNvSpPr/>
          <p:nvPr/>
        </p:nvSpPr>
        <p:spPr>
          <a:xfrm>
            <a:off x="7483969"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1FBA123F-FD40-8849-9469-AF75E6B929B7}"/>
              </a:ext>
            </a:extLst>
          </p:cNvPr>
          <p:cNvSpPr/>
          <p:nvPr/>
        </p:nvSpPr>
        <p:spPr>
          <a:xfrm>
            <a:off x="7479750"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A5F73996-9447-1848-B658-78DFF6A9C779}"/>
              </a:ext>
            </a:extLst>
          </p:cNvPr>
          <p:cNvSpPr/>
          <p:nvPr/>
        </p:nvSpPr>
        <p:spPr>
          <a:xfrm>
            <a:off x="7479750"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275693F2-68C2-3E4F-BA5E-B253F0E64904}"/>
              </a:ext>
            </a:extLst>
          </p:cNvPr>
          <p:cNvSpPr/>
          <p:nvPr/>
        </p:nvSpPr>
        <p:spPr>
          <a:xfrm>
            <a:off x="7475530"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Hexagon 34">
            <a:extLst>
              <a:ext uri="{FF2B5EF4-FFF2-40B4-BE49-F238E27FC236}">
                <a16:creationId xmlns:a16="http://schemas.microsoft.com/office/drawing/2014/main" id="{0037A2A0-8D75-B940-835C-26E592882C69}"/>
              </a:ext>
            </a:extLst>
          </p:cNvPr>
          <p:cNvSpPr/>
          <p:nvPr/>
        </p:nvSpPr>
        <p:spPr>
          <a:xfrm>
            <a:off x="7477640"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Hexagon 35">
            <a:extLst>
              <a:ext uri="{FF2B5EF4-FFF2-40B4-BE49-F238E27FC236}">
                <a16:creationId xmlns:a16="http://schemas.microsoft.com/office/drawing/2014/main" id="{34ABA7B3-653A-E24D-B127-F6F5AEBE2C7B}"/>
              </a:ext>
            </a:extLst>
          </p:cNvPr>
          <p:cNvSpPr/>
          <p:nvPr/>
        </p:nvSpPr>
        <p:spPr>
          <a:xfrm>
            <a:off x="7473421"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7" name="Hexagon 36">
            <a:extLst>
              <a:ext uri="{FF2B5EF4-FFF2-40B4-BE49-F238E27FC236}">
                <a16:creationId xmlns:a16="http://schemas.microsoft.com/office/drawing/2014/main" id="{980F8705-E6AE-3E4B-9146-F98BFFE8E753}"/>
              </a:ext>
            </a:extLst>
          </p:cNvPr>
          <p:cNvSpPr/>
          <p:nvPr/>
        </p:nvSpPr>
        <p:spPr>
          <a:xfrm>
            <a:off x="7483969"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Tree>
    <p:extLst>
      <p:ext uri="{BB962C8B-B14F-4D97-AF65-F5344CB8AC3E}">
        <p14:creationId xmlns:p14="http://schemas.microsoft.com/office/powerpoint/2010/main" val="16063795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4047365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4F670B-0849-3A1E-9D61-DD527AF2CC3C}"/>
              </a:ext>
            </a:extLst>
          </p:cNvPr>
          <p:cNvSpPr>
            <a:spLocks noGrp="1"/>
          </p:cNvSpPr>
          <p:nvPr>
            <p:ph type="body" sz="quarter" idx="13"/>
          </p:nvPr>
        </p:nvSpPr>
        <p:spPr/>
        <p:txBody>
          <a:bodyPr/>
          <a:lstStyle/>
          <a:p>
            <a:r>
              <a:rPr lang="en-NL" dirty="0"/>
              <a:t>Create the </a:t>
            </a:r>
            <a:br>
              <a:rPr lang="en-NL" dirty="0"/>
            </a:br>
            <a:r>
              <a:rPr lang="en-NL" dirty="0"/>
              <a:t>Product Goal</a:t>
            </a:r>
          </a:p>
        </p:txBody>
      </p:sp>
    </p:spTree>
    <p:extLst>
      <p:ext uri="{BB962C8B-B14F-4D97-AF65-F5344CB8AC3E}">
        <p14:creationId xmlns:p14="http://schemas.microsoft.com/office/powerpoint/2010/main" val="2202628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3781714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8DE4728-6E12-B3E5-1322-9ED6410725D5}"/>
              </a:ext>
            </a:extLst>
          </p:cNvPr>
          <p:cNvSpPr>
            <a:spLocks noGrp="1"/>
          </p:cNvSpPr>
          <p:nvPr>
            <p:ph type="body" sz="quarter" idx="13"/>
          </p:nvPr>
        </p:nvSpPr>
        <p:spPr/>
        <p:txBody>
          <a:bodyPr/>
          <a:lstStyle/>
          <a:p>
            <a:r>
              <a:rPr lang="en-NL" sz="8000" dirty="0"/>
              <a:t>Plan marketing activities</a:t>
            </a:r>
          </a:p>
        </p:txBody>
      </p:sp>
    </p:spTree>
    <p:extLst>
      <p:ext uri="{BB962C8B-B14F-4D97-AF65-F5344CB8AC3E}">
        <p14:creationId xmlns:p14="http://schemas.microsoft.com/office/powerpoint/2010/main" val="26264241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032296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129362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503640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5691421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55747226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571237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20878274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73249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B5D185-A0B5-E8B4-63BD-5E73E6E9D23A}"/>
              </a:ext>
            </a:extLst>
          </p:cNvPr>
          <p:cNvSpPr>
            <a:spLocks noGrp="1"/>
          </p:cNvSpPr>
          <p:nvPr>
            <p:ph type="body" sz="quarter" idx="13"/>
          </p:nvPr>
        </p:nvSpPr>
        <p:spPr/>
        <p:txBody>
          <a:bodyPr/>
          <a:lstStyle/>
          <a:p>
            <a:r>
              <a:rPr lang="en-NL" dirty="0"/>
              <a:t>Propose a </a:t>
            </a:r>
            <a:br>
              <a:rPr lang="en-NL" dirty="0"/>
            </a:br>
            <a:r>
              <a:rPr lang="en-NL" dirty="0"/>
              <a:t>Sprint Goal</a:t>
            </a:r>
          </a:p>
        </p:txBody>
      </p:sp>
      <p:sp>
        <p:nvSpPr>
          <p:cNvPr id="4" name="Text Placeholder 3">
            <a:extLst>
              <a:ext uri="{FF2B5EF4-FFF2-40B4-BE49-F238E27FC236}">
                <a16:creationId xmlns:a16="http://schemas.microsoft.com/office/drawing/2014/main" id="{25585939-B147-19A6-18B2-1E2A7783D4F9}"/>
              </a:ext>
            </a:extLst>
          </p:cNvPr>
          <p:cNvSpPr>
            <a:spLocks noGrp="1"/>
          </p:cNvSpPr>
          <p:nvPr>
            <p:ph type="body" sz="quarter" idx="14"/>
          </p:nvPr>
        </p:nvSpPr>
        <p:spPr/>
        <p:txBody>
          <a:bodyPr/>
          <a:lstStyle/>
          <a:p>
            <a:endParaRPr lang="en-NL"/>
          </a:p>
        </p:txBody>
      </p:sp>
    </p:spTree>
    <p:extLst>
      <p:ext uri="{BB962C8B-B14F-4D97-AF65-F5344CB8AC3E}">
        <p14:creationId xmlns:p14="http://schemas.microsoft.com/office/powerpoint/2010/main" val="1788883334"/>
      </p:ext>
    </p:extLst>
  </p:cSld>
  <p:clrMapOvr>
    <a:masterClrMapping/>
  </p:clrMapOvr>
</p:sld>
</file>

<file path=ppt/theme/theme1.xml><?xml version="1.0" encoding="utf-8"?>
<a:theme xmlns:a="http://schemas.openxmlformats.org/drawingml/2006/main" name="SF Bordered Card 202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TEMPLATE.GAMES.NEW.2023.PRINTBLEED" id="{AA0D1F58-8BFA-BF40-B290-FAA129F6ED63}" vid="{9301F3C2-96EA-5C4E-9565-246AD8FFD42A}"/>
    </a:ext>
  </a:extLst>
</a:theme>
</file>

<file path=ppt/theme/theme2.xml><?xml version="1.0" encoding="utf-8"?>
<a:theme xmlns:a="http://schemas.openxmlformats.org/drawingml/2006/main" name="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SF 2023 Full Backgrou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SF.TEMPLATE.GAMES.NEW.2023.PRINTBLEED</Template>
  <TotalTime>578</TotalTime>
  <Words>536</Words>
  <Application>Microsoft Macintosh PowerPoint</Application>
  <PresentationFormat>Custom</PresentationFormat>
  <Paragraphs>98</Paragraphs>
  <Slides>80</Slides>
  <Notes>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80</vt:i4>
      </vt:variant>
    </vt:vector>
  </HeadingPairs>
  <TitlesOfParts>
    <vt:vector size="90" baseType="lpstr">
      <vt:lpstr>Arial</vt:lpstr>
      <vt:lpstr>Ubuntu Light</vt:lpstr>
      <vt:lpstr>Manrope</vt:lpstr>
      <vt:lpstr>Marvel</vt:lpstr>
      <vt:lpstr>Calibri</vt:lpstr>
      <vt:lpstr>American Captain</vt:lpstr>
      <vt:lpstr>Ubuntu</vt:lpstr>
      <vt:lpstr>SF Bordered Card 2023</vt:lpstr>
      <vt:lpstr>SF 2023 split</vt:lpstr>
      <vt:lpstr>SF 2023 Full Background</vt:lpstr>
      <vt:lpstr>PowerPoint Presentation</vt:lpstr>
      <vt:lpstr>Facilitate the Game</vt:lpstr>
      <vt:lpstr>PowerPoint Presentation</vt:lpstr>
      <vt:lpstr>PowerPoint Presentation</vt:lpstr>
      <vt:lpstr>PowerPoint Presentation</vt:lpstr>
      <vt:lpstr>PowerPoint Presentation</vt:lpstr>
      <vt:lpstr>PRODUCT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286</cp:revision>
  <cp:lastPrinted>2022-12-21T23:38:05Z</cp:lastPrinted>
  <dcterms:created xsi:type="dcterms:W3CDTF">2020-03-02T18:23:14Z</dcterms:created>
  <dcterms:modified xsi:type="dcterms:W3CDTF">2022-12-21T23:53:52Z</dcterms:modified>
</cp:coreProperties>
</file>

<file path=docProps/thumbnail.jpeg>
</file>